
<file path=[Content_Types].xml><?xml version="1.0" encoding="utf-8"?>
<Types xmlns="http://schemas.openxmlformats.org/package/2006/content-types">
  <Default Extension="wdp" ContentType="image/vnd.ms-photo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62" r:id="rId5"/>
    <p:sldId id="325" r:id="rId6"/>
    <p:sldId id="318" r:id="rId7"/>
    <p:sldId id="457" r:id="rId8"/>
    <p:sldId id="458" r:id="rId9"/>
    <p:sldId id="459" r:id="rId10"/>
    <p:sldId id="460" r:id="rId11"/>
    <p:sldId id="306" r:id="rId12"/>
    <p:sldId id="461" r:id="rId13"/>
    <p:sldId id="463" r:id="rId14"/>
    <p:sldId id="462" r:id="rId15"/>
    <p:sldId id="464" r:id="rId16"/>
    <p:sldId id="357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0543" autoAdjust="0"/>
    <p:restoredTop sz="92217" autoAdjust="0"/>
  </p:normalViewPr>
  <p:slideViewPr>
    <p:cSldViewPr snapToGrid="0">
      <p:cViewPr varScale="1">
        <p:scale>
          <a:sx n="54" d="100"/>
          <a:sy n="54" d="100"/>
        </p:scale>
        <p:origin x="322" y="58"/>
      </p:cViewPr>
      <p:guideLst>
        <p:guide orient="horz" pos="22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2T14:08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319 475,'0'1,"0"0,1-1,0 1,1 1,-1-1,-1 0,1 1,1-2,-1 2,0 0,0 0,0-1,0 1,1 2,-1-3,0-1,0 1,-1 0,0 0,1 0,0 0,-1 0,0 0,1-1,0 1,0-1,-1 1,0 0,1 0,-1 0,1 0,0 0,-1 1,1-1,0 0,-1 0,1 0,0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2T14:08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347 468,'0'1,"-1"0,0 0,1 0,0 0,-1 0,1 0,-1 0,0 0,0 0,0 1,0-2,0 1,1 0,0 0,-1-1,0 2,0-2,1 1,-1-1,1 1,-1-1,1 1,0 0,-1-1,0 0,0 1,0-1,0 0,1 1,-1-1,1 1,-1 0,0-1,0 1,0-1,1 1,0 0,-1-1,1 1,0 0,-1-1,1 1,0 0,0 0,-1-1,1 1,0 0,0 0,-1-1,0 0,1 1,0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2T14:08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323 594,'0'1,"0"0,0 0,1 0,0-1,-1 1,1 0,0 0,-1 0,0 0,1-1,0 1,-1 0,0 0,1 0,-1 0,1-1,0 2,-1-1,0 0,1-1,-1 1,0 0,1-1,-1 1,0 0,0 0,0 0,1-1,-1 1,0 0,0 0,1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2T14:08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339 592,'0'1,"0"0,0 0,-1-1,1 1,-1-1,0 1,0-1,0 1,0 0,1 0,-1 0,0-1,1 1,-1-1,1 1,-1-1,0 1,1 0,-1 0,0-1,0 0,0 0,1 1,-1-1,1 1,-1-1,1 1,0 0,-1-1,1 1,-1-1,0 1,1 0,-1-1,0 0,1 1,0 0,-1-1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2T14:08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1451 687,'1'0,"0"0,0 1,0-1,-1 1,1-1,-1 1,1-1,0 1,0-1,-1 1,0 0,1-1,0 0,-1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2T14:08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1453 695,'0'-1,"1"1,0 0,0 0,-1-1,1 1,0 0,-1-1,1 0,0 1,0 0,0 0,0-1,0 1,0 0,-1-1,1 1,-1-1,0 0,1 1,0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2T14:08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1457 685,'0'1,"1"-1,0 1,0-1,-1 1,1-1,-1 1,1-1,0 1,-1 0,1-1,0 1,0-1,0 1,-1 0,1-1,-1 1,1-1,0 0,-1 1,1-1,-1 1,1-1,0 0,-1 1,1-1,-1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2T14:08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1451 684,'1'0,"-1"1,1 0,-1 0,1-1,0 0,-1 1,0 0,1-1,-1 1,1 0,-1 0,0 0,0 0,1-1,0 0,0 0,-1 1,0 0,0 0,1-1,0 0,-1 1,0 0,1-1,-1 1,0 0,1-1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2T14:08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1453 698,'0'-1,"1"1,0 0,0 0,0 0,0 0,0 0,0 0,-1-1,0 0,1 1,0 0,0 0,0 0,0 0,0 0,0 0,-1-1,1 1,0 0,-1-1,1 1,-1-1,1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ustomXml" Target="../ink/ink4.xml"/><Relationship Id="rId8" Type="http://schemas.openxmlformats.org/officeDocument/2006/relationships/image" Target="../media/image20.png"/><Relationship Id="rId7" Type="http://schemas.openxmlformats.org/officeDocument/2006/relationships/customXml" Target="../ink/ink3.xml"/><Relationship Id="rId6" Type="http://schemas.openxmlformats.org/officeDocument/2006/relationships/image" Target="../media/image19.png"/><Relationship Id="rId5" Type="http://schemas.openxmlformats.org/officeDocument/2006/relationships/customXml" Target="../ink/ink2.xml"/><Relationship Id="rId4" Type="http://schemas.openxmlformats.org/officeDocument/2006/relationships/image" Target="../media/image18.png"/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customXml" Target="../ink/ink6.xml"/><Relationship Id="rId7" Type="http://schemas.openxmlformats.org/officeDocument/2006/relationships/image" Target="../media/image32.png"/><Relationship Id="rId6" Type="http://schemas.openxmlformats.org/officeDocument/2006/relationships/customXml" Target="../ink/ink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6.png"/><Relationship Id="rId14" Type="http://schemas.openxmlformats.org/officeDocument/2006/relationships/customXml" Target="../ink/ink9.xml"/><Relationship Id="rId13" Type="http://schemas.openxmlformats.org/officeDocument/2006/relationships/image" Target="../media/image35.png"/><Relationship Id="rId12" Type="http://schemas.openxmlformats.org/officeDocument/2006/relationships/customXml" Target="../ink/ink8.xml"/><Relationship Id="rId11" Type="http://schemas.openxmlformats.org/officeDocument/2006/relationships/image" Target="../media/image34.png"/><Relationship Id="rId10" Type="http://schemas.openxmlformats.org/officeDocument/2006/relationships/customXml" Target="../ink/ink7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36830" y="1174388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Discourse-Aware Graph Neural Network for Emotion Recognition in Multi-Party Conversation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382371" y="5228817"/>
            <a:ext cx="361827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(EMNLP-2021)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0708" y="6146470"/>
            <a:ext cx="71494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Reported by    Xu Yang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Zhaoze Gao</a:t>
            </a:r>
            <a:b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5865" y="2937510"/>
            <a:ext cx="7786370" cy="1732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3098" y="1490980"/>
            <a:ext cx="6425804" cy="50883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2014" y="1490980"/>
            <a:ext cx="7915472" cy="45247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054" y="1874651"/>
            <a:ext cx="10287892" cy="4214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54" y="1841268"/>
            <a:ext cx="7826191" cy="41142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55" y="1257489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Conclusion</a:t>
            </a:r>
            <a:br>
              <a:rPr lang="zh-CN" alt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90131" y="1845945"/>
            <a:ext cx="11272594" cy="32061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 investigated the importance of discourse structures in handling informative contextual cues and speaker-specific features for ERMC.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 proposed a discourse-aware graph neural network and devise two graph convolutional layers to aggregate normalized contextual and speaker-specific information for each utterance in the graph.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Experimental results showed that our proposed model outperforms all the baselines on all multi-party conversation datasets.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713534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Method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420738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文本框 28"/>
          <p:cNvSpPr txBox="1"/>
          <p:nvPr/>
        </p:nvSpPr>
        <p:spPr>
          <a:xfrm>
            <a:off x="4854221" y="4181615"/>
            <a:ext cx="3150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Conclusion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382" y="1427542"/>
            <a:ext cx="5489065" cy="3230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5268" y="4854740"/>
            <a:ext cx="8047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Figure 1: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example of the ERC task, the gold labels are different emotions of the utterances, and the discourse structure is shown on the left. QAP, Ack, Ela, and </a:t>
            </a:r>
            <a:r>
              <a:rPr lang="en-US" altLang="zh-CN" sz="2400" dirty="0" err="1"/>
              <a:t>Expl</a:t>
            </a:r>
            <a:r>
              <a:rPr lang="en-US" altLang="zh-CN" sz="2400" dirty="0"/>
              <a:t> respectively represent the Question-Answer Pair, Acknowledgment, Elaboration, and Explanation relations.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6567" y="1513788"/>
            <a:ext cx="11555776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 We propose a </a:t>
            </a:r>
            <a:r>
              <a:rPr lang="en-US" sz="2600" b="1" dirty="0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discourse-aware graph neural network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for emotion recognition in multi-party conversation (ERMC).</a:t>
            </a:r>
            <a:endParaRPr 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zh-CN" alt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•</a:t>
            </a:r>
            <a:r>
              <a:rPr lang="en-US" altLang="zh-CN" sz="2600" dirty="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altLang="zh-CN" sz="2600">
                <a:latin typeface="Times New Roman Regular" panose="02020603050405020304" charset="0"/>
                <a:cs typeface="Times New Roman Regular" panose="02020603050405020304" charset="0"/>
              </a:rPr>
              <a:t>We devise a discourse-based</a:t>
            </a:r>
            <a:r>
              <a:rPr lang="en-US" altLang="zh-CN" sz="2600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altLang="zh-CN" sz="2600" b="1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relational graph convolution</a:t>
            </a:r>
            <a:r>
              <a:rPr lang="en-US" altLang="zh-CN" sz="2600">
                <a:latin typeface="Times New Roman Regular" panose="02020603050405020304" charset="0"/>
                <a:cs typeface="Times New Roman Regular" panose="02020603050405020304" charset="0"/>
              </a:rPr>
              <a:t> to exploit the </a:t>
            </a:r>
            <a:r>
              <a:rPr lang="en-US" altLang="zh-CN" sz="2600" b="1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self-speaker dependency of interlocutors</a:t>
            </a:r>
            <a:r>
              <a:rPr lang="en-US" altLang="zh-CN" sz="2600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altLang="zh-CN" sz="26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to</a:t>
            </a:r>
            <a:r>
              <a:rPr lang="en-US" altLang="zh-CN" sz="2600">
                <a:latin typeface="Times New Roman Regular" panose="02020603050405020304" charset="0"/>
                <a:cs typeface="Times New Roman Regular" panose="02020603050405020304" charset="0"/>
              </a:rPr>
              <a:t> propagate contextual information, and further use a </a:t>
            </a:r>
            <a:r>
              <a:rPr lang="en-US" altLang="zh-CN" sz="2600" b="1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gated convolution</a:t>
            </a:r>
            <a:r>
              <a:rPr lang="en-US" altLang="zh-CN" sz="2600">
                <a:latin typeface="Times New Roman Regular" panose="02020603050405020304" charset="0"/>
                <a:cs typeface="Times New Roman Regular" panose="02020603050405020304" charset="0"/>
              </a:rPr>
              <a:t> to select more informative cues for ERMC from dependent utterances.</a:t>
            </a:r>
            <a:endParaRPr lang="en-US" altLang="zh-CN" sz="26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sz="2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 </a:t>
            </a:r>
            <a:r>
              <a:rPr lang="en-US" altLang="zh-CN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The experimental results show our method outperforms multiple baselines, illustrating that discourse structures are of great value to ERMC.</a:t>
            </a:r>
            <a:endParaRPr sz="2600" dirty="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909" y="1840092"/>
            <a:ext cx="10508891" cy="31778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02" y="5318732"/>
            <a:ext cx="10364098" cy="9830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3" name="墨迹 2"/>
              <p14:cNvContentPartPr/>
              <p14:nvPr/>
            </p14:nvContentPartPr>
            <p14:xfrm>
              <a:off x="2025650" y="3016250"/>
              <a:ext cx="190500" cy="2857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2025650" y="3016250"/>
                <a:ext cx="190500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4" name="墨迹 3"/>
              <p14:cNvContentPartPr/>
              <p14:nvPr/>
            </p14:nvContentPartPr>
            <p14:xfrm>
              <a:off x="2019300" y="2971800"/>
              <a:ext cx="184150" cy="2476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2019300" y="2971800"/>
                <a:ext cx="184150" cy="247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6" name="墨迹 5"/>
              <p14:cNvContentPartPr/>
              <p14:nvPr/>
            </p14:nvContentPartPr>
            <p14:xfrm>
              <a:off x="2051050" y="3771900"/>
              <a:ext cx="82550" cy="1841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2051050" y="3771900"/>
                <a:ext cx="82550" cy="184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7" name="墨迹 6"/>
              <p14:cNvContentPartPr/>
              <p14:nvPr/>
            </p14:nvContentPartPr>
            <p14:xfrm>
              <a:off x="2006600" y="3759200"/>
              <a:ext cx="146050" cy="1460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2006600" y="3759200"/>
                <a:ext cx="146050" cy="1460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35166" y="1047734"/>
            <a:ext cx="1111863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Input, Pre-processing and Sequential Encoding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166" y="2053900"/>
            <a:ext cx="5938652" cy="39981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9208" y="1570954"/>
            <a:ext cx="426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Discourse Parsing</a:t>
            </a:r>
            <a:endParaRPr lang="zh-CN" altLang="en-US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87" y="2094174"/>
            <a:ext cx="4869602" cy="602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08" y="2696778"/>
            <a:ext cx="4884843" cy="17603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87" y="5330164"/>
            <a:ext cx="4031329" cy="48010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209" y="5784041"/>
            <a:ext cx="4869602" cy="89923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669208" y="4632047"/>
            <a:ext cx="527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Sequential Context Encoding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5580" y="1134110"/>
            <a:ext cx="111582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Discourse Graph Modeling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057272"/>
            <a:ext cx="4406175" cy="43948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45" y="1767156"/>
            <a:ext cx="3399370" cy="55037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947626" y="1047734"/>
            <a:ext cx="426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Edge Weights</a:t>
            </a:r>
            <a:r>
              <a:rPr lang="zh-CN" altLang="en-US" sz="2800" b="1" dirty="0"/>
              <a:t>：</a:t>
            </a:r>
            <a:endParaRPr lang="zh-CN" altLang="en-US" sz="28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6947626" y="2561156"/>
            <a:ext cx="426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Feature Transformation</a:t>
            </a:r>
            <a:r>
              <a:rPr lang="zh-CN" altLang="en-US" sz="2800" b="1" dirty="0"/>
              <a:t>：</a:t>
            </a:r>
            <a:endParaRPr lang="zh-CN" altLang="en-US" sz="28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45" y="3101318"/>
            <a:ext cx="4572396" cy="7087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154" y="3868164"/>
            <a:ext cx="4541914" cy="11888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626" y="5115112"/>
            <a:ext cx="4892464" cy="15393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3" name="墨迹 2"/>
              <p14:cNvContentPartPr/>
              <p14:nvPr/>
            </p14:nvContentPartPr>
            <p14:xfrm>
              <a:off x="9213850" y="4362450"/>
              <a:ext cx="63500" cy="444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9213850" y="4362450"/>
                <a:ext cx="635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5" name="墨迹 4"/>
              <p14:cNvContentPartPr/>
              <p14:nvPr/>
            </p14:nvContentPartPr>
            <p14:xfrm>
              <a:off x="9226550" y="4362450"/>
              <a:ext cx="95250" cy="508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9226550" y="4362450"/>
                <a:ext cx="952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9251950" y="4349750"/>
              <a:ext cx="107950" cy="889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9251950" y="4349750"/>
                <a:ext cx="10795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9213850" y="4343400"/>
              <a:ext cx="82550" cy="1079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9213850" y="4343400"/>
                <a:ext cx="8255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" name="墨迹 9"/>
              <p14:cNvContentPartPr/>
              <p14:nvPr/>
            </p14:nvContentPartPr>
            <p14:xfrm>
              <a:off x="9226550" y="4387850"/>
              <a:ext cx="114300" cy="444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9226550" y="4387850"/>
                <a:ext cx="114300" cy="444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5580" y="1134110"/>
            <a:ext cx="111582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Emotion Recognition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973008"/>
            <a:ext cx="3845315" cy="38696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7330"/>
            <a:ext cx="4724809" cy="12040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96000" y="3384614"/>
            <a:ext cx="504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Cross-entropy loss function</a:t>
            </a:r>
            <a:r>
              <a:rPr lang="zh-CN" altLang="en-US" sz="2800" b="1" dirty="0"/>
              <a:t>：</a:t>
            </a:r>
            <a:endParaRPr lang="zh-CN" altLang="en-US" sz="2800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28697"/>
            <a:ext cx="4084674" cy="8916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635118"/>
            <a:ext cx="5029636" cy="7925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1631" y="1262066"/>
            <a:ext cx="5288738" cy="54944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WPS 演示</Application>
  <PresentationFormat>宽屏</PresentationFormat>
  <Paragraphs>92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仿宋</vt:lpstr>
      <vt:lpstr>楷体</vt:lpstr>
      <vt:lpstr>等线</vt:lpstr>
      <vt:lpstr>Times New Roman Regular</vt:lpstr>
      <vt:lpstr>Segoe WP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Introduction</vt:lpstr>
      <vt:lpstr>Introduction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Conclusion 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gaozhaoze</cp:lastModifiedBy>
  <cp:revision>1534</cp:revision>
  <dcterms:created xsi:type="dcterms:W3CDTF">2021-11-30T11:42:00Z</dcterms:created>
  <dcterms:modified xsi:type="dcterms:W3CDTF">2021-12-12T06:08:29Z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